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72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F2880-4406-433F-87C4-561F8D3CB61C}" type="datetimeFigureOut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9732E-8FF6-4DBA-ACFD-DCAB42C4A7A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AC11-5131-4F82-93E3-7D85B6B120A3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96BA-AED3-4CAE-8699-4CD95209B7B2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C44-0392-43CC-A07B-CA0B2ECF9004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D7FD-189E-4B9B-8941-D30268DD0870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5947-5CB1-40C8-A427-B38A5A56BD08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22AB-DD9B-4278-B53C-D7487F230977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D45D-85B2-46AE-89F8-C917CF5EAA1B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D6B3-C7B6-4672-BCA7-3BCA52F68E17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7DC5-8DCD-45C2-B202-30F5FAC05BBD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255C8-7B63-4B9D-81AC-649042A220B8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D09C0-06CF-4A89-8265-4A061D87596D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11BA-09EF-4109-9307-03194BDB8A63}" type="datetime1">
              <a:rPr lang="sk-SK" smtClean="0"/>
              <a:pPr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78E83-864C-4AD2-B27B-D65BC09737D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Téma:</a:t>
            </a:r>
            <a:r>
              <a:rPr lang="sk-SK" dirty="0" smtClean="0">
                <a:solidFill>
                  <a:srgbClr val="00B0F0"/>
                </a:solidFill>
              </a:rPr>
              <a:t/>
            </a:r>
            <a:br>
              <a:rPr lang="sk-SK" dirty="0" smtClean="0">
                <a:solidFill>
                  <a:srgbClr val="00B0F0"/>
                </a:solidFill>
              </a:rPr>
            </a:br>
            <a:r>
              <a:rPr lang="sk-SK" dirty="0" smtClean="0">
                <a:solidFill>
                  <a:srgbClr val="00B0F0"/>
                </a:solidFill>
              </a:rPr>
              <a:t>POČÍTAČ A PRÍDAVNÉ ZARIADENIA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6400800" cy="1143008"/>
          </a:xfrm>
        </p:spPr>
        <p:txBody>
          <a:bodyPr>
            <a:normAutofit/>
          </a:bodyPr>
          <a:lstStyle/>
          <a:p>
            <a:r>
              <a:rPr lang="sk-SK" dirty="0" smtClean="0"/>
              <a:t>ZÁKLADNÁ TERMINOLÓGIA V </a:t>
            </a:r>
            <a:r>
              <a:rPr lang="sk-SK" dirty="0" smtClean="0"/>
              <a:t>INFORMATIKE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86182" y="471488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Pre </a:t>
            </a:r>
            <a:r>
              <a:rPr lang="sk-SK" dirty="0" smtClean="0"/>
              <a:t>5.,</a:t>
            </a:r>
            <a:r>
              <a:rPr lang="sk-SK" dirty="0" smtClean="0"/>
              <a:t>6</a:t>
            </a:r>
            <a:r>
              <a:rPr lang="sk-SK" dirty="0" smtClean="0"/>
              <a:t>. </a:t>
            </a:r>
            <a:r>
              <a:rPr lang="sk-SK" dirty="0" smtClean="0"/>
              <a:t>ročník</a:t>
            </a:r>
            <a:endParaRPr lang="sk-SK" dirty="0"/>
          </a:p>
        </p:txBody>
      </p:sp>
      <p:pic>
        <p:nvPicPr>
          <p:cNvPr id="5" name="Obrázek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5121"/>
            <a:ext cx="3786182" cy="2742879"/>
          </a:xfrm>
          <a:prstGeom prst="rect">
            <a:avLst/>
          </a:prstGeom>
        </p:spPr>
      </p:pic>
      <p:pic>
        <p:nvPicPr>
          <p:cNvPr id="6" name="Obrázek 5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500570"/>
            <a:ext cx="2143125" cy="2143125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786182" y="3643314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00B0F0"/>
                </a:solidFill>
              </a:rPr>
              <a:t>Časť 1.</a:t>
            </a:r>
            <a:endParaRPr lang="sk-SK" sz="32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10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5715040" cy="857232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</a:t>
            </a:r>
            <a:r>
              <a:rPr lang="sk-SK" dirty="0" smtClean="0">
                <a:solidFill>
                  <a:srgbClr val="00B0F0"/>
                </a:solidFill>
              </a:rPr>
              <a:t>si si zapamätal</a:t>
            </a:r>
            <a:r>
              <a:rPr lang="sk-SK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472" y="1214423"/>
            <a:ext cx="635798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sk-SK" sz="2000" dirty="0" smtClean="0"/>
              <a:t>Č</a:t>
            </a:r>
            <a:r>
              <a:rPr lang="sk-SK" sz="2000" dirty="0" smtClean="0"/>
              <a:t>o to tá informatika vlastne je</a:t>
            </a:r>
            <a:r>
              <a:rPr lang="en-US" sz="20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sk-SK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Ak</a:t>
            </a:r>
            <a:r>
              <a:rPr lang="sk-SK" sz="2000" dirty="0" smtClean="0">
                <a:solidFill>
                  <a:schemeClr val="bg1">
                    <a:lumMod val="50000"/>
                  </a:schemeClr>
                </a:solidFill>
              </a:rPr>
              <a:t>é typy počítačov pozná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me?</a:t>
            </a:r>
          </a:p>
          <a:p>
            <a:pPr>
              <a:buBlip>
                <a:blip r:embed="rId2"/>
              </a:buBlip>
            </a:pPr>
            <a:r>
              <a:rPr lang="sk-SK" sz="2000" dirty="0" smtClean="0"/>
              <a:t>  Aký je rozdiel medzi informáciou a údajom</a:t>
            </a:r>
            <a:r>
              <a:rPr lang="en-US" sz="20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en-US" sz="2000" dirty="0" smtClean="0"/>
              <a:t> </a:t>
            </a:r>
            <a:r>
              <a:rPr lang="sk-SK" sz="2000" dirty="0" smtClean="0"/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Ak</a:t>
            </a:r>
            <a:r>
              <a:rPr lang="sk-SK" sz="2000" dirty="0" smtClean="0">
                <a:solidFill>
                  <a:schemeClr val="bg1">
                    <a:lumMod val="50000"/>
                  </a:schemeClr>
                </a:solidFill>
              </a:rPr>
              <a:t>é IT zariadenia poznáš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>
              <a:buBlip>
                <a:blip r:embed="rId2"/>
              </a:buBlip>
            </a:pPr>
            <a:r>
              <a:rPr lang="en-US" sz="2000" dirty="0" smtClean="0"/>
              <a:t>  </a:t>
            </a:r>
            <a:r>
              <a:rPr lang="en-US" sz="2000" dirty="0" err="1" smtClean="0"/>
              <a:t>Ak</a:t>
            </a:r>
            <a:r>
              <a:rPr lang="sk-SK" sz="2000" dirty="0" smtClean="0"/>
              <a:t>é je to výstupné zariadenie a ktoré poznáš</a:t>
            </a:r>
            <a:r>
              <a:rPr lang="en-US" sz="20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sk-SK" sz="2000" dirty="0" smtClean="0">
                <a:solidFill>
                  <a:schemeClr val="bg1">
                    <a:lumMod val="50000"/>
                  </a:schemeClr>
                </a:solidFill>
              </a:rPr>
              <a:t>S ktorými vstupnými zariadeniami si už pracoval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>
              <a:buBlip>
                <a:blip r:embed="rId2"/>
              </a:buBlip>
            </a:pP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Ak</a:t>
            </a:r>
            <a:r>
              <a:rPr lang="sk-SK" sz="2000" dirty="0" smtClean="0"/>
              <a:t>é s</a:t>
            </a:r>
            <a:r>
              <a:rPr lang="sk-SK" sz="2000" dirty="0" smtClean="0"/>
              <a:t>ú</a:t>
            </a:r>
            <a:r>
              <a:rPr lang="sk-SK" sz="2000" dirty="0" smtClean="0"/>
              <a:t> to </a:t>
            </a:r>
            <a:r>
              <a:rPr lang="sk-SK" sz="2000" dirty="0" err="1" smtClean="0"/>
              <a:t>vstupno</a:t>
            </a:r>
            <a:r>
              <a:rPr lang="sk-SK" sz="2000" dirty="0" smtClean="0"/>
              <a:t> – výstupné zariadenia</a:t>
            </a:r>
            <a:r>
              <a:rPr lang="en-US" sz="2000" dirty="0" smtClean="0"/>
              <a:t>?</a:t>
            </a:r>
          </a:p>
          <a:p>
            <a:pPr>
              <a:buBlip>
                <a:blip r:embed="rId2"/>
              </a:buBlip>
            </a:pPr>
            <a:endParaRPr lang="en-US" dirty="0" smtClean="0"/>
          </a:p>
          <a:p>
            <a:pPr>
              <a:buBlip>
                <a:blip r:embed="rId2"/>
              </a:buBlip>
            </a:pPr>
            <a:endParaRPr lang="en-US" dirty="0" smtClean="0"/>
          </a:p>
          <a:p>
            <a:pPr>
              <a:buBlip>
                <a:blip r:embed="rId2"/>
              </a:buBlip>
            </a:pPr>
            <a:endParaRPr lang="sk-SK" dirty="0" smtClean="0"/>
          </a:p>
          <a:p>
            <a:pPr>
              <a:buBlip>
                <a:blip r:embed="rId2"/>
              </a:buBlip>
            </a:pPr>
            <a:endParaRPr lang="sk-SK" dirty="0" smtClean="0"/>
          </a:p>
        </p:txBody>
      </p:sp>
      <p:pic>
        <p:nvPicPr>
          <p:cNvPr id="8" name="Obrázek 7" descr="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500438"/>
            <a:ext cx="3848109" cy="2887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 descr="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3429000"/>
            <a:ext cx="3786182" cy="2742879"/>
          </a:xfrm>
          <a:prstGeom prst="rect">
            <a:avLst/>
          </a:prstGeom>
        </p:spPr>
      </p:pic>
      <p:pic>
        <p:nvPicPr>
          <p:cNvPr id="10" name="Obrázek 9" descr="36.jpg"/>
          <p:cNvPicPr>
            <a:picLocks noChangeAspect="1"/>
          </p:cNvPicPr>
          <p:nvPr/>
        </p:nvPicPr>
        <p:blipFill>
          <a:blip r:embed="rId5">
            <a:lum bright="10000"/>
          </a:blip>
          <a:stretch>
            <a:fillRect/>
          </a:stretch>
        </p:blipFill>
        <p:spPr>
          <a:xfrm>
            <a:off x="5929321" y="428604"/>
            <a:ext cx="3024575" cy="2286016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11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28794" y="2071678"/>
            <a:ext cx="5072098" cy="1143008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ĎAKUJEM ZA POZORNOSŤ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14546" y="3929066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PRIPRAVIL:</a:t>
            </a:r>
          </a:p>
          <a:p>
            <a:pPr algn="ctr"/>
            <a:r>
              <a:rPr lang="sk-SK" dirty="0" smtClean="0"/>
              <a:t>Mgr. Miloš </a:t>
            </a:r>
            <a:r>
              <a:rPr lang="sk-SK" dirty="0" err="1" smtClean="0"/>
              <a:t>Hadbavný</a:t>
            </a:r>
            <a:endParaRPr lang="sk-SK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Základné pojmy z oblasti informatiky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1500174"/>
            <a:ext cx="47863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 </a:t>
            </a:r>
            <a:r>
              <a:rPr lang="sk-SK" sz="2400" dirty="0" smtClean="0"/>
              <a:t>Čo je informatika</a:t>
            </a:r>
            <a:r>
              <a:rPr lang="en-US" sz="2400" dirty="0" smtClean="0"/>
              <a:t>?</a:t>
            </a:r>
            <a:endParaRPr lang="sk-SK" sz="2400" dirty="0" smtClean="0"/>
          </a:p>
          <a:p>
            <a:pPr>
              <a:buBlip>
                <a:blip r:embed="rId2"/>
              </a:buBlip>
            </a:pPr>
            <a:r>
              <a:rPr lang="sk-SK" sz="2400" dirty="0" smtClean="0"/>
              <a:t> Čo je počítač</a:t>
            </a:r>
            <a:r>
              <a:rPr lang="en-US" sz="2400" dirty="0" smtClean="0"/>
              <a:t>?</a:t>
            </a:r>
            <a:endParaRPr lang="en-US" sz="2400" dirty="0"/>
          </a:p>
          <a:p>
            <a:pPr>
              <a:buBlip>
                <a:blip r:embed="rId2"/>
              </a:buBlip>
            </a:pPr>
            <a:r>
              <a:rPr lang="en-US" sz="2400" dirty="0" smtClean="0"/>
              <a:t> </a:t>
            </a:r>
            <a:r>
              <a:rPr lang="sk-SK" sz="2400" dirty="0" smtClean="0"/>
              <a:t>Čo je informácia</a:t>
            </a:r>
            <a:r>
              <a:rPr lang="en-US" sz="24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en-US" sz="2400" dirty="0"/>
              <a:t> </a:t>
            </a:r>
            <a:r>
              <a:rPr lang="sk-SK" sz="2400" dirty="0" smtClean="0"/>
              <a:t>Čo je údaj</a:t>
            </a:r>
            <a:r>
              <a:rPr lang="en-US" sz="24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sk-SK" sz="2400" dirty="0" smtClean="0"/>
              <a:t> Čo je IT zariadenie</a:t>
            </a:r>
            <a:r>
              <a:rPr lang="en-US" sz="24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en-US" sz="2400" dirty="0"/>
              <a:t> </a:t>
            </a:r>
            <a:r>
              <a:rPr lang="sk-SK" sz="2400" dirty="0" smtClean="0"/>
              <a:t>Čo je vstupné zariadenie</a:t>
            </a:r>
            <a:r>
              <a:rPr lang="en-US" sz="2400" dirty="0" smtClean="0"/>
              <a:t>?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 </a:t>
            </a:r>
            <a:r>
              <a:rPr lang="sk-SK" sz="2400" dirty="0" smtClean="0"/>
              <a:t>Čo je výstupné zariadenie</a:t>
            </a:r>
            <a:r>
              <a:rPr lang="en-US" dirty="0" smtClean="0"/>
              <a:t>?</a:t>
            </a:r>
            <a:endParaRPr lang="en-US" dirty="0" smtClean="0"/>
          </a:p>
        </p:txBody>
      </p:sp>
      <p:pic>
        <p:nvPicPr>
          <p:cNvPr id="5" name="Obrázek 4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428736"/>
            <a:ext cx="3286124" cy="1551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 descr="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57752" y="3143248"/>
            <a:ext cx="2095783" cy="1857388"/>
          </a:xfrm>
          <a:prstGeom prst="rect">
            <a:avLst/>
          </a:prstGeom>
        </p:spPr>
      </p:pic>
      <p:pic>
        <p:nvPicPr>
          <p:cNvPr id="7" name="Obrázek 6" descr="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4933373"/>
            <a:ext cx="3424233" cy="1924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2</a:t>
            </a:r>
          </a:p>
        </p:txBody>
      </p:sp>
      <p:pic>
        <p:nvPicPr>
          <p:cNvPr id="9" name="Obrázek 8" descr="2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48" y="4143380"/>
            <a:ext cx="4000528" cy="2097292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4900618" cy="785834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informatika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5" name="Obrázek 4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071546"/>
            <a:ext cx="2857520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214414" y="1071546"/>
            <a:ext cx="42148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Je </a:t>
            </a:r>
            <a:r>
              <a:rPr lang="en-US" dirty="0" err="1" smtClean="0"/>
              <a:t>vedn</a:t>
            </a:r>
            <a:r>
              <a:rPr lang="sk-SK" dirty="0" smtClean="0"/>
              <a:t>ý odbor, ktorý sa zaoberá algoritmami, zberom, spracovaním vyhľadávaním a prenosom informácií pomocou počítačov a ich programov. Informatika pozostáva z viacerých oblastí, prvky informatiky možno nájsť už takmer vo všetkých oblastiach ľudskej činnosti.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57290" y="4071942"/>
            <a:ext cx="67866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Má dôležité postavenie vo vzdelávaní, pretože podobne ako matematika rozvíja myslenie, schopnosť analyzovať, zovšeobecňovať,  hľadať vhodné stratégie riešenia problémov a overovať ich v praxi. Cieľom informatiky je umožniť človeku rozhodovať sa s čo najväčšou pravdepodobnosťou určenia dôsledkov jeho rozhodnutí.</a:t>
            </a:r>
            <a:endParaRPr lang="sk-SK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1472" y="71435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AKO VEDA:</a:t>
            </a:r>
            <a:endParaRPr lang="sk-SK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85786" y="350043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AKO PREDMET:</a:t>
            </a:r>
            <a:endParaRPr lang="sk-SK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3</a:t>
            </a:r>
            <a:endParaRPr lang="sk-SK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3702" y="357166"/>
            <a:ext cx="2085975" cy="2190750"/>
          </a:xfrm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4900618" cy="857232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počítač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8596" y="857232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Počítač je univerzálny programovateľný stroj na spracovanie dát, grafických údajov alebo údajov z výrobného procesu, ktorý sa riadi na základe vopred pripraveného programu, ktorý sa nachádza v pamäti počítača.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1538" y="2500306"/>
            <a:ext cx="63579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sk-SK" dirty="0" smtClean="0"/>
              <a:t>Je to zariadenia alebo stroj</a:t>
            </a:r>
          </a:p>
          <a:p>
            <a:pPr>
              <a:buBlip>
                <a:blip r:embed="rId3"/>
              </a:buBlip>
            </a:pPr>
            <a:r>
              <a:rPr lang="sk-SK" dirty="0" smtClean="0"/>
              <a:t> Realizuje jednoduché aj zložité výpočty</a:t>
            </a:r>
          </a:p>
          <a:p>
            <a:pPr>
              <a:buBlip>
                <a:blip r:embed="rId3"/>
              </a:buBlip>
            </a:pPr>
            <a:r>
              <a:rPr lang="sk-SK" dirty="0" smtClean="0"/>
              <a:t> Riadi operácie vyjadrené číslami alebo logickými výrazmi</a:t>
            </a:r>
          </a:p>
          <a:p>
            <a:pPr>
              <a:buBlip>
                <a:blip r:embed="rId3"/>
              </a:buBlip>
            </a:pPr>
            <a:r>
              <a:rPr lang="sk-SK" dirty="0" smtClean="0"/>
              <a:t> Je zložený z komponentov (dielov)</a:t>
            </a:r>
          </a:p>
          <a:p>
            <a:pPr>
              <a:buBlip>
                <a:blip r:embed="rId3"/>
              </a:buBlip>
            </a:pPr>
            <a:r>
              <a:rPr lang="sk-SK" dirty="0" smtClean="0"/>
              <a:t> Spracováva informácie do údajov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0034" y="2071678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rgbClr val="00B0F0"/>
                </a:solidFill>
              </a:rPr>
              <a:t>Teda ešte raz v skratke:</a:t>
            </a:r>
            <a:endParaRPr lang="sk-SK" sz="2000" dirty="0">
              <a:solidFill>
                <a:srgbClr val="00B0F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14282" y="4000504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rgbClr val="00B0F0"/>
                </a:solidFill>
              </a:rPr>
              <a:t>Poznáme niekoľko typov počítačov:</a:t>
            </a:r>
            <a:endParaRPr lang="sk-SK" sz="2000" dirty="0">
              <a:solidFill>
                <a:srgbClr val="00B0F0"/>
              </a:solidFill>
            </a:endParaRPr>
          </a:p>
        </p:txBody>
      </p:sp>
      <p:pic>
        <p:nvPicPr>
          <p:cNvPr id="12" name="Obrázek 11" descr="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4357694"/>
            <a:ext cx="1357322" cy="1357322"/>
          </a:xfrm>
          <a:prstGeom prst="rect">
            <a:avLst/>
          </a:prstGeom>
        </p:spPr>
      </p:pic>
      <p:pic>
        <p:nvPicPr>
          <p:cNvPr id="13" name="Obrázek 12" descr="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4429132"/>
            <a:ext cx="1524000" cy="1155192"/>
          </a:xfrm>
          <a:prstGeom prst="rect">
            <a:avLst/>
          </a:prstGeom>
        </p:spPr>
      </p:pic>
      <p:pic>
        <p:nvPicPr>
          <p:cNvPr id="14" name="Obrázek 13" descr="1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578" y="3929066"/>
            <a:ext cx="1214446" cy="1736658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3571868" y="5643578"/>
            <a:ext cx="157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PC – </a:t>
            </a:r>
            <a:r>
              <a:rPr lang="sk-SK" sz="1400" b="1" dirty="0" err="1" smtClean="0">
                <a:solidFill>
                  <a:schemeClr val="bg1">
                    <a:lumMod val="50000"/>
                  </a:schemeClr>
                </a:solidFill>
              </a:rPr>
              <a:t>Personal</a:t>
            </a:r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50000"/>
                  </a:schemeClr>
                </a:solidFill>
              </a:rPr>
              <a:t>Computer</a:t>
            </a:r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sk-SK" sz="1400" dirty="0" smtClean="0">
                <a:solidFill>
                  <a:schemeClr val="bg1">
                    <a:lumMod val="50000"/>
                  </a:schemeClr>
                </a:solidFill>
              </a:rPr>
              <a:t>(Osobný počítač)</a:t>
            </a:r>
            <a:endParaRPr lang="sk-SK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42910" y="5715016"/>
            <a:ext cx="157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NTB– Notebook, </a:t>
            </a:r>
            <a:r>
              <a:rPr lang="sk-SK" sz="1400" b="1" dirty="0" err="1" smtClean="0">
                <a:solidFill>
                  <a:schemeClr val="bg1">
                    <a:lumMod val="50000"/>
                  </a:schemeClr>
                </a:solidFill>
              </a:rPr>
              <a:t>Laptop</a:t>
            </a:r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sk-SK" sz="1400" dirty="0" smtClean="0">
                <a:solidFill>
                  <a:schemeClr val="bg1">
                    <a:lumMod val="50000"/>
                  </a:schemeClr>
                </a:solidFill>
              </a:rPr>
              <a:t>(prenosný počítač)</a:t>
            </a:r>
            <a:endParaRPr lang="sk-SK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715140" y="56435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b="1" dirty="0" err="1" smtClean="0">
                <a:solidFill>
                  <a:schemeClr val="bg1">
                    <a:lumMod val="50000"/>
                  </a:schemeClr>
                </a:solidFill>
              </a:rPr>
              <a:t>Pocket</a:t>
            </a:r>
            <a:r>
              <a:rPr lang="sk-SK" sz="1400" b="1" dirty="0" smtClean="0">
                <a:solidFill>
                  <a:schemeClr val="bg1">
                    <a:lumMod val="50000"/>
                  </a:schemeClr>
                </a:solidFill>
              </a:rPr>
              <a:t> PC –   </a:t>
            </a:r>
            <a:r>
              <a:rPr lang="sk-SK" sz="1400" dirty="0" smtClean="0">
                <a:solidFill>
                  <a:schemeClr val="bg1">
                    <a:lumMod val="50000"/>
                  </a:schemeClr>
                </a:solidFill>
              </a:rPr>
              <a:t>(Vreckový počítač)</a:t>
            </a:r>
            <a:endParaRPr lang="sk-SK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4</a:t>
            </a:r>
            <a:endParaRPr lang="sk-SK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5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4900618" cy="857232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informácia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000109"/>
            <a:ext cx="47149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Informácie sú fakty, skúsenosti a vedomosti, ktoré ľudstvo zbiera, zaznamenáva, spracováva a odovzdáva ďalej. Informácia je tá časť údajov, ktorá je pre prijímateľa zrozumiteľná a pochopiteľná. </a:t>
            </a:r>
          </a:p>
          <a:p>
            <a:endParaRPr lang="sk-SK" dirty="0" smtClean="0"/>
          </a:p>
          <a:p>
            <a:endParaRPr lang="sk-SK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2857496"/>
            <a:ext cx="65008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Informácie delíme na vizuálne, zvukové, čuchové, chuťové a dotykové podľa toho, ktorými zmyslami ich vnímame. Informácie nachádzajúce na papieri, fotografii, v rádiu v televízii nazývame </a:t>
            </a:r>
            <a:r>
              <a:rPr lang="sk-SK" b="1" dirty="0" smtClean="0">
                <a:solidFill>
                  <a:schemeClr val="bg1">
                    <a:lumMod val="65000"/>
                  </a:schemeClr>
                </a:solidFill>
              </a:rPr>
              <a:t>analógové informácie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. Informácie spracované informačnými technológiami nazývame </a:t>
            </a:r>
            <a:r>
              <a:rPr lang="sk-SK" b="1" dirty="0" smtClean="0">
                <a:solidFill>
                  <a:schemeClr val="bg1">
                    <a:lumMod val="65000"/>
                  </a:schemeClr>
                </a:solidFill>
              </a:rPr>
              <a:t>digitálne informácie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(postupnosť 0 a 1.)</a:t>
            </a:r>
          </a:p>
          <a:p>
            <a:endParaRPr lang="sk-SK" dirty="0" smtClean="0"/>
          </a:p>
          <a:p>
            <a:r>
              <a:rPr lang="sk-SK" dirty="0" smtClean="0"/>
              <a:t>Informácie môžeme </a:t>
            </a:r>
            <a:r>
              <a:rPr lang="sk-SK" dirty="0" smtClean="0">
                <a:solidFill>
                  <a:srgbClr val="00B0F0"/>
                </a:solidFill>
              </a:rPr>
              <a:t>získavať, uchovávať, spracovávať, šíriť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8" name="Obrázek 7" descr="30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5572132" y="428604"/>
            <a:ext cx="2486025" cy="1838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 descr="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4429132"/>
            <a:ext cx="2928958" cy="1949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6</a:t>
            </a:r>
            <a:endParaRPr lang="sk-SK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4900618" cy="857232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údaj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0034" y="1000108"/>
            <a:ext cx="7500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 uložení informácií (faktov) do počítača sa stávajú </a:t>
            </a:r>
            <a:r>
              <a:rPr lang="sk-SK" b="1" dirty="0" smtClean="0"/>
              <a:t>údajmi</a:t>
            </a:r>
            <a:r>
              <a:rPr lang="sk-SK" dirty="0" smtClean="0"/>
              <a:t>, ktoré sú v počítači zapísané pre nás nič nehovoriacimi reťazcami núl a jednotiek. V takomto tvare však s nimi výborne pracujú počítače, spracúvajú ich.</a:t>
            </a:r>
          </a:p>
          <a:p>
            <a:endParaRPr lang="sk-SK" dirty="0" smtClean="0"/>
          </a:p>
          <a:p>
            <a:r>
              <a:rPr lang="sk-SK" dirty="0" smtClean="0"/>
              <a:t>Pre nás sa stávajú zrozumiteľnými až vtedy, keď ich zobrazí na obrazovke monitora niektorý program.</a:t>
            </a:r>
            <a:endParaRPr lang="sk-SK" dirty="0"/>
          </a:p>
        </p:txBody>
      </p:sp>
      <p:pic>
        <p:nvPicPr>
          <p:cNvPr id="8" name="Obrázek 7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4286256"/>
            <a:ext cx="2143125" cy="214312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14348" y="3214686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Údaje môžeme rovnako ako informácie </a:t>
            </a:r>
            <a:r>
              <a:rPr lang="sk-SK" dirty="0" smtClean="0">
                <a:solidFill>
                  <a:srgbClr val="00B0F0"/>
                </a:solidFill>
              </a:rPr>
              <a:t>získavať, uchovávať, spracovávať a šíriť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  <p:pic>
        <p:nvPicPr>
          <p:cNvPr id="10" name="Obrázek 9" descr="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3929066"/>
            <a:ext cx="3500462" cy="2333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7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5786478" cy="857232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IT  a IKT zariadenie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1000108"/>
            <a:ext cx="6143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IT zariadenia</a:t>
            </a:r>
            <a:r>
              <a:rPr lang="sk-SK" dirty="0" smtClean="0"/>
              <a:t> alebo</a:t>
            </a:r>
            <a:r>
              <a:rPr lang="sk-SK" dirty="0" smtClean="0">
                <a:solidFill>
                  <a:srgbClr val="00B0F0"/>
                </a:solidFill>
              </a:rPr>
              <a:t> </a:t>
            </a:r>
            <a:r>
              <a:rPr lang="sk-SK" b="1" dirty="0" smtClean="0">
                <a:solidFill>
                  <a:srgbClr val="00B0F0"/>
                </a:solidFill>
              </a:rPr>
              <a:t>informačné technológie</a:t>
            </a:r>
            <a:r>
              <a:rPr lang="sk-SK" dirty="0" smtClean="0"/>
              <a:t> (angl. </a:t>
            </a:r>
            <a:r>
              <a:rPr lang="sk-SK" i="1" dirty="0" err="1" smtClean="0"/>
              <a:t>information</a:t>
            </a:r>
            <a:r>
              <a:rPr lang="sk-SK" i="1" dirty="0" smtClean="0"/>
              <a:t> </a:t>
            </a:r>
            <a:r>
              <a:rPr lang="sk-SK" i="1" dirty="0" err="1" smtClean="0"/>
              <a:t>technology</a:t>
            </a:r>
            <a:r>
              <a:rPr lang="sk-SK" dirty="0" smtClean="0"/>
              <a:t> ) sú systémy, zariadenia, komponenty a softvér, ktoré/-ý sú potrebné na zabezpečenie vyhľadávanie, spracovania a ukladania informácií a ktorých použitie vo všeobecnosti vyžaduje použitie elektroniky alebo podobnej technológie.</a:t>
            </a:r>
          </a:p>
          <a:p>
            <a:endParaRPr lang="sk-SK" dirty="0"/>
          </a:p>
        </p:txBody>
      </p:sp>
      <p:pic>
        <p:nvPicPr>
          <p:cNvPr id="7" name="Obrázek 6" descr="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357562"/>
            <a:ext cx="3990985" cy="2995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ovéPole 7"/>
          <p:cNvSpPr txBox="1"/>
          <p:nvPr/>
        </p:nvSpPr>
        <p:spPr>
          <a:xfrm>
            <a:off x="428596" y="3000372"/>
            <a:ext cx="4286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Informačné a komunikačné technológie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 alebo menej často 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informačná a komunikačná technológia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skr. 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IKT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 (angl. 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information</a:t>
            </a:r>
            <a:r>
              <a:rPr lang="sk-SK" i="1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communication</a:t>
            </a:r>
            <a:r>
              <a:rPr lang="sk-SK" i="1" dirty="0" smtClean="0">
                <a:solidFill>
                  <a:schemeClr val="bg1">
                    <a:lumMod val="50000"/>
                  </a:schemeClr>
                </a:solidFill>
              </a:rPr>
              <a:t>(s) 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technology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 alebo menej často 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information</a:t>
            </a:r>
            <a:r>
              <a:rPr lang="sk-SK" i="1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communication</a:t>
            </a:r>
            <a:r>
              <a:rPr lang="sk-SK" i="1" dirty="0" smtClean="0">
                <a:solidFill>
                  <a:schemeClr val="bg1">
                    <a:lumMod val="50000"/>
                  </a:schemeClr>
                </a:solidFill>
              </a:rPr>
              <a:t>(s) </a:t>
            </a:r>
            <a:r>
              <a:rPr lang="sk-SK" i="1" dirty="0" err="1" smtClean="0">
                <a:solidFill>
                  <a:schemeClr val="bg1">
                    <a:lumMod val="50000"/>
                  </a:schemeClr>
                </a:solidFill>
              </a:rPr>
              <a:t>technologies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 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ICT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) sú technológie, ktoré umožňujú elektronicky zaznamenávať, uchovávať, vyhľadávať, spracovávať, prenášať a šíriť informácie.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8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5715040" cy="857232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vstupné zariadenie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158" y="114298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Je periférne zariadenie počítača (pripojiteľné k systémovej jednotke), ktoré umožňuje vstup údajov za účelom ďalšieho spracovania, alebo pre riadenie počítača a k nemu pripojených zariadení.</a:t>
            </a:r>
            <a:endParaRPr lang="sk-SK" dirty="0"/>
          </a:p>
        </p:txBody>
      </p:sp>
      <p:sp>
        <p:nvSpPr>
          <p:cNvPr id="8" name="TextovéPole 7"/>
          <p:cNvSpPr txBox="1"/>
          <p:nvPr/>
        </p:nvSpPr>
        <p:spPr>
          <a:xfrm>
            <a:off x="928662" y="2357430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Vstupné zariadenie transformuje (mení) informácie z vonkajšieho sveta do formy použiteľnej pre počítač, teda na digitálne údaje.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71472" y="3214686"/>
            <a:ext cx="24288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sk-SK" dirty="0" smtClean="0"/>
              <a:t>Klávesnica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Myš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</a:t>
            </a:r>
            <a:r>
              <a:rPr lang="sk-SK" dirty="0" err="1" smtClean="0"/>
              <a:t>Touchpad</a:t>
            </a:r>
            <a:endParaRPr lang="sk-SK" dirty="0" smtClean="0"/>
          </a:p>
          <a:p>
            <a:pPr>
              <a:buBlip>
                <a:blip r:embed="rId2"/>
              </a:buBlip>
            </a:pPr>
            <a:r>
              <a:rPr lang="sk-SK" dirty="0" smtClean="0"/>
              <a:t> Dotyková obrazovka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</a:t>
            </a:r>
            <a:r>
              <a:rPr lang="sk-SK" dirty="0" err="1" smtClean="0"/>
              <a:t>Tablet</a:t>
            </a:r>
            <a:endParaRPr lang="sk-SK" dirty="0" smtClean="0"/>
          </a:p>
          <a:p>
            <a:pPr>
              <a:buBlip>
                <a:blip r:embed="rId2"/>
              </a:buBlip>
            </a:pPr>
            <a:r>
              <a:rPr lang="sk-SK" dirty="0" smtClean="0"/>
              <a:t> Pero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</a:t>
            </a:r>
            <a:r>
              <a:rPr lang="sk-SK" dirty="0" err="1" smtClean="0"/>
              <a:t>Joystick</a:t>
            </a:r>
            <a:endParaRPr lang="sk-SK" dirty="0" smtClean="0"/>
          </a:p>
          <a:p>
            <a:pPr>
              <a:buBlip>
                <a:blip r:embed="rId2"/>
              </a:buBlip>
            </a:pPr>
            <a:r>
              <a:rPr lang="sk-SK" dirty="0" smtClean="0"/>
              <a:t> Skener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Mikrofón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</a:t>
            </a:r>
            <a:r>
              <a:rPr lang="sk-SK" dirty="0" err="1" smtClean="0"/>
              <a:t>Webkamera</a:t>
            </a:r>
            <a:endParaRPr lang="sk-SK" dirty="0" smtClean="0"/>
          </a:p>
        </p:txBody>
      </p:sp>
      <p:pic>
        <p:nvPicPr>
          <p:cNvPr id="11" name="Obrázek 10" descr="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3214686"/>
            <a:ext cx="5105400" cy="2676525"/>
          </a:xfrm>
          <a:prstGeom prst="rect">
            <a:avLst/>
          </a:prstGeom>
        </p:spPr>
      </p:pic>
      <p:pic>
        <p:nvPicPr>
          <p:cNvPr id="12" name="Obrázek 11" descr="2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8673" y="214290"/>
            <a:ext cx="2735327" cy="2285992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9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5929354" cy="92867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Čo je výstupné zariadenie 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57752" y="928670"/>
            <a:ext cx="371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sk-SK" dirty="0" smtClean="0"/>
              <a:t>Obrazovkový monitor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Tlačiareň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Reproduktory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Slúchadlá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</a:t>
            </a:r>
            <a:r>
              <a:rPr lang="sk-SK" dirty="0" err="1" smtClean="0"/>
              <a:t>Dataprojektor</a:t>
            </a:r>
            <a:r>
              <a:rPr lang="sk-SK" dirty="0" smtClean="0"/>
              <a:t>– videoprojektor</a:t>
            </a:r>
          </a:p>
          <a:p>
            <a:endParaRPr lang="sk-SK" dirty="0" smtClean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14282" y="2428868"/>
            <a:ext cx="7429552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Čo je </a:t>
            </a:r>
            <a:r>
              <a:rPr kumimoji="0" lang="sk-SK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vstupn</a:t>
            </a:r>
            <a:r>
              <a:rPr lang="sk-SK" sz="4400" baseline="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o</a:t>
            </a:r>
            <a:r>
              <a:rPr lang="sk-SK" sz="44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 – výstupné zariadenie</a:t>
            </a:r>
            <a:r>
              <a:rPr kumimoji="0" lang="sk-SK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sk-SK" sz="4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7158" y="3143248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Ich základnou vlastnosťou je to, že slúžia na záznam a čítanie informácií spracovaných počítačom. </a:t>
            </a:r>
          </a:p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Platí zásada, že ak sa informácie zaznamenávajú, zariadenie slúži ako výstupné a ak sa informácie zo zariadenia načítavajú, zariadenie slúži ako vstupné zariadenie.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00034" y="785794"/>
            <a:ext cx="3857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Periférne zariadenie počítača, ktoré umožňuje výstup údajov z počítača vo forme zrozumiteľnej človeku napr. obrazová, textová, zvuková.  </a:t>
            </a:r>
          </a:p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Teda prenášajú údaje z počítača do nášho reálneho sveta.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Obrázek 10" descr="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4857760"/>
            <a:ext cx="4116325" cy="200024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929190" y="3286124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sk-SK" dirty="0" smtClean="0"/>
              <a:t>Pevný disk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Sieťový modem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CD a DVD </a:t>
            </a:r>
            <a:r>
              <a:rPr lang="sk-SK" dirty="0" err="1" smtClean="0"/>
              <a:t>napaľovačka</a:t>
            </a:r>
            <a:endParaRPr lang="sk-SK" dirty="0" smtClean="0"/>
          </a:p>
          <a:p>
            <a:pPr>
              <a:buBlip>
                <a:blip r:embed="rId2"/>
              </a:buBlip>
            </a:pPr>
            <a:r>
              <a:rPr lang="sk-SK" dirty="0" smtClean="0"/>
              <a:t> Zvuková karta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 Multifunkčné zariadenie</a:t>
            </a:r>
          </a:p>
          <a:p>
            <a:pPr>
              <a:buBlip>
                <a:blip r:embed="rId2"/>
              </a:buBlip>
            </a:pPr>
            <a:r>
              <a:rPr lang="sk-SK" dirty="0" smtClean="0"/>
              <a:t>USB kľúč, čítačka pamäťových kariet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726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Téma: POČÍTAČ A PRÍDAVNÉ ZARIADENIA</vt:lpstr>
      <vt:lpstr>Základné pojmy z oblasti informatiky</vt:lpstr>
      <vt:lpstr>Čo je informatika ?</vt:lpstr>
      <vt:lpstr>Čo je počítač ?</vt:lpstr>
      <vt:lpstr>Čo je informácia ?</vt:lpstr>
      <vt:lpstr>Čo je údaj ?</vt:lpstr>
      <vt:lpstr>Čo je IT  a IKT zariadenie ?</vt:lpstr>
      <vt:lpstr>Čo je vstupné zariadenie ?</vt:lpstr>
      <vt:lpstr>Čo je výstupné zariadenie ?</vt:lpstr>
      <vt:lpstr>Čo si si zapamätal ?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Téma: POČÍTAČ A PRÍDAVNÉ ZARIADENIA</dc:title>
  <dc:creator>admin</dc:creator>
  <cp:lastModifiedBy>admin</cp:lastModifiedBy>
  <cp:revision>82</cp:revision>
  <dcterms:created xsi:type="dcterms:W3CDTF">2019-03-11T14:31:10Z</dcterms:created>
  <dcterms:modified xsi:type="dcterms:W3CDTF">2019-03-14T08:23:17Z</dcterms:modified>
</cp:coreProperties>
</file>